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4" r:id="rId3"/>
    <p:sldId id="265" r:id="rId4"/>
    <p:sldId id="271" r:id="rId5"/>
    <p:sldId id="257" r:id="rId6"/>
    <p:sldId id="259" r:id="rId7"/>
    <p:sldId id="261" r:id="rId8"/>
    <p:sldId id="262" r:id="rId9"/>
    <p:sldId id="263" r:id="rId10"/>
    <p:sldId id="266" r:id="rId11"/>
    <p:sldId id="276" r:id="rId12"/>
    <p:sldId id="268" r:id="rId13"/>
    <p:sldId id="269" r:id="rId14"/>
    <p:sldId id="270" r:id="rId15"/>
    <p:sldId id="277" r:id="rId16"/>
    <p:sldId id="278" r:id="rId17"/>
    <p:sldId id="279" r:id="rId18"/>
    <p:sldId id="280" r:id="rId19"/>
    <p:sldId id="26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/>
    <p:restoredTop sz="94613"/>
  </p:normalViewPr>
  <p:slideViewPr>
    <p:cSldViewPr snapToGrid="0" snapToObjects="1">
      <p:cViewPr>
        <p:scale>
          <a:sx n="180" d="100"/>
          <a:sy n="180" d="100"/>
        </p:scale>
        <p:origin x="0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0BD62-85C9-CC41-9321-88C69F39B9F0}" type="datetimeFigureOut">
              <a:rPr lang="it-IT" smtClean="0"/>
              <a:t>14/06/17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57DB0-15ED-9C4F-8C0B-AD5751E03F7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754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CE6F68D-1F31-3C4D-8DC4-A9A1E48FB275}" type="datetimeFigureOut">
              <a:rPr lang="it-IT" smtClean="0">
                <a:solidFill>
                  <a:prstClr val="black">
                    <a:tint val="75000"/>
                  </a:prstClr>
                </a:solidFill>
              </a:rPr>
              <a:pPr defTabSz="457200"/>
              <a:t>14/06/17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D0DFCCF-54DB-3945-B9F5-2EAD0A880E58}" type="slidenum">
              <a:rPr lang="it-IT" smtClean="0">
                <a:solidFill>
                  <a:prstClr val="black">
                    <a:tint val="75000"/>
                  </a:prstClr>
                </a:solidFill>
              </a:rPr>
              <a:pPr defTabSz="457200"/>
              <a:t>‹n.›</a:t>
            </a:fld>
            <a:endParaRPr lang="it-IT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9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ebservices.rm.ingv.it/fdsnws/station/1/query?network=IV&amp;level=station&amp;includerestricted=true&amp;format=xml&amp;formatted=false&amp;nodata=204&amp;visibility=true" TargetMode="External"/><Relationship Id="rId4" Type="http://schemas.openxmlformats.org/officeDocument/2006/relationships/package" Target="../embeddings/Foglio_di_lavoro_di_Microsoft_Excel1.xlsx"/><Relationship Id="rId5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tova.com/mapforce/xml-mapping.html" TargetMode="External"/><Relationship Id="rId4" Type="http://schemas.openxmlformats.org/officeDocument/2006/relationships/hyperlink" Target="https://www.w3schools.com/xml/xml_validator.asp" TargetMode="External"/><Relationship Id="rId5" Type="http://schemas.openxmlformats.org/officeDocument/2006/relationships/hyperlink" Target="http://www.utilities-online.info/xsdvalidation/#.WTazCRPygk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amper.sourceforge.ne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33548" y="1854927"/>
            <a:ext cx="10924903" cy="1732462"/>
          </a:xfrm>
        </p:spPr>
        <p:txBody>
          <a:bodyPr>
            <a:noAutofit/>
          </a:bodyPr>
          <a:lstStyle/>
          <a:p>
            <a:r>
              <a:rPr lang="it-IT" sz="7200" dirty="0" smtClean="0"/>
              <a:t>TCS-ICS: </a:t>
            </a:r>
            <a:r>
              <a:rPr lang="it-IT" sz="7200" dirty="0" err="1" smtClean="0"/>
              <a:t>mapping</a:t>
            </a:r>
            <a:r>
              <a:rPr lang="it-IT" sz="7200" dirty="0" smtClean="0"/>
              <a:t> </a:t>
            </a:r>
            <a:r>
              <a:rPr lang="it-IT" sz="7200" dirty="0" err="1" smtClean="0"/>
              <a:t>metadata</a:t>
            </a:r>
            <a:endParaRPr lang="it-IT" sz="7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5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88" y="0"/>
            <a:ext cx="8480712" cy="673802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958334"/>
            <a:ext cx="2775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 smtClean="0">
                <a:sym typeface="Wingdings"/>
              </a:rPr>
              <a:t>EPOS-DCAT-AP xml </a:t>
            </a:r>
            <a:r>
              <a:rPr lang="it-IT" dirty="0" err="1" smtClean="0">
                <a:sym typeface="Wingdings"/>
              </a:rPr>
              <a:t>example</a:t>
            </a:r>
            <a:endParaRPr lang="it-IT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7150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"/>
          <a:stretch/>
        </p:blipFill>
        <p:spPr>
          <a:xfrm>
            <a:off x="1384300" y="42528"/>
            <a:ext cx="9400233" cy="6783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sellaDiTesto 6"/>
          <p:cNvSpPr txBox="1"/>
          <p:nvPr/>
        </p:nvSpPr>
        <p:spPr>
          <a:xfrm>
            <a:off x="7761762" y="-7088"/>
            <a:ext cx="324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</a:rPr>
              <a:t>http://</a:t>
            </a:r>
            <a:r>
              <a:rPr lang="it-IT" dirty="0" err="1" smtClean="0">
                <a:solidFill>
                  <a:srgbClr val="FF0000"/>
                </a:solidFill>
              </a:rPr>
              <a:t>www.epos-ip.org</a:t>
            </a:r>
            <a:r>
              <a:rPr lang="it-IT" dirty="0" smtClean="0">
                <a:solidFill>
                  <a:srgbClr val="FF0000"/>
                </a:solidFill>
              </a:rPr>
              <a:t>/</a:t>
            </a:r>
            <a:r>
              <a:rPr lang="it-IT" dirty="0" err="1" smtClean="0">
                <a:solidFill>
                  <a:srgbClr val="FF0000"/>
                </a:solidFill>
              </a:rPr>
              <a:t>terms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384300" y="42528"/>
            <a:ext cx="1811080" cy="255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288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47469" y="64258"/>
            <a:ext cx="105294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6000" dirty="0" err="1" smtClean="0"/>
              <a:t>Seismic</a:t>
            </a:r>
            <a:r>
              <a:rPr lang="it-IT" sz="6000" dirty="0" smtClean="0"/>
              <a:t> </a:t>
            </a:r>
            <a:r>
              <a:rPr lang="it-IT" sz="6000" dirty="0" err="1" smtClean="0"/>
              <a:t>stations</a:t>
            </a:r>
            <a:r>
              <a:rPr lang="it-IT" sz="6000" dirty="0" smtClean="0"/>
              <a:t> </a:t>
            </a:r>
            <a:r>
              <a:rPr lang="it-IT" sz="6000" dirty="0" err="1" smtClean="0"/>
              <a:t>example</a:t>
            </a:r>
            <a:endParaRPr lang="it-IT" sz="6000" dirty="0" smtClean="0">
              <a:sym typeface="Wingdings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097280" y="1493218"/>
            <a:ext cx="8046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Anonymous Pro" charset="0"/>
              </a:rPr>
              <a:t>STATIONS FROM IV NETWORK</a:t>
            </a:r>
          </a:p>
          <a:p>
            <a:r>
              <a:rPr lang="it-IT" dirty="0">
                <a:solidFill>
                  <a:srgbClr val="000000"/>
                </a:solidFill>
                <a:latin typeface="Anonymous Pro" charset="0"/>
                <a:hlinkClick r:id="rId3"/>
              </a:rPr>
              <a:t>http://webservices.rm.ingv.it/fdsnws/station/1/query?network=IV&amp;level=station&amp;includerestricted=true&amp;format=xml&amp;formatted=false&amp;nodata=204&amp;visibility=true</a:t>
            </a:r>
            <a:endParaRPr lang="it-IT" dirty="0">
              <a:solidFill>
                <a:srgbClr val="000000"/>
              </a:solidFill>
              <a:effectLst/>
              <a:latin typeface="Anonymous Pro" charset="0"/>
            </a:endParaRPr>
          </a:p>
        </p:txBody>
      </p:sp>
      <p:graphicFrame>
        <p:nvGraphicFramePr>
          <p:cNvPr id="4" name="Ogget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786675"/>
              </p:ext>
            </p:extLst>
          </p:nvPr>
        </p:nvGraphicFramePr>
        <p:xfrm>
          <a:off x="1096963" y="3910013"/>
          <a:ext cx="618172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Foglio di lavoro" r:id="rId4" imgW="7124700" imgH="419100" progId="Excel.Sheet.12">
                  <p:embed/>
                </p:oleObj>
              </mc:Choice>
              <mc:Fallback>
                <p:oleObj name="Foglio di lavoro" r:id="rId4" imgW="7124700" imgH="419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6963" y="3910013"/>
                        <a:ext cx="6181725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asellaDiTesto 6"/>
          <p:cNvSpPr txBox="1"/>
          <p:nvPr/>
        </p:nvSpPr>
        <p:spPr>
          <a:xfrm>
            <a:off x="1097280" y="3540035"/>
            <a:ext cx="326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TCS STATION -&gt;DCAT </a:t>
            </a:r>
            <a:r>
              <a:rPr lang="it-IT" dirty="0" err="1" smtClean="0"/>
              <a:t>mapping</a:t>
            </a:r>
            <a:r>
              <a:rPr lang="it-IT" dirty="0" smtClean="0"/>
              <a:t> </a:t>
            </a:r>
            <a:r>
              <a:rPr lang="it-IT" dirty="0" err="1" smtClean="0"/>
              <a:t>xls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57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TODOs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 err="1"/>
              <a:t>Webservice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of </a:t>
            </a:r>
            <a:r>
              <a:rPr lang="it-IT" dirty="0" err="1"/>
              <a:t>expected</a:t>
            </a:r>
            <a:r>
              <a:rPr lang="it-IT" dirty="0"/>
              <a:t> output</a:t>
            </a:r>
          </a:p>
          <a:p>
            <a:pPr marL="514350" indent="-51435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9957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Tools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Github</a:t>
            </a:r>
            <a:r>
              <a:rPr lang="it-IT" dirty="0"/>
              <a:t>: </a:t>
            </a:r>
          </a:p>
          <a:p>
            <a:pPr lvl="1"/>
            <a:r>
              <a:rPr lang="it-IT" b="1" dirty="0" err="1">
                <a:solidFill>
                  <a:srgbClr val="FF0000"/>
                </a:solidFill>
              </a:rPr>
              <a:t>https</a:t>
            </a:r>
            <a:r>
              <a:rPr lang="it-IT" b="1" dirty="0">
                <a:solidFill>
                  <a:srgbClr val="FF0000"/>
                </a:solidFill>
              </a:rPr>
              <a:t>://</a:t>
            </a:r>
            <a:r>
              <a:rPr lang="it-IT" b="1" dirty="0" err="1" smtClean="0">
                <a:solidFill>
                  <a:srgbClr val="FF0000"/>
                </a:solidFill>
              </a:rPr>
              <a:t>github.com</a:t>
            </a:r>
            <a:r>
              <a:rPr lang="it-IT" b="1" dirty="0" smtClean="0">
                <a:solidFill>
                  <a:srgbClr val="FF0000"/>
                </a:solidFill>
              </a:rPr>
              <a:t>/epos-</a:t>
            </a:r>
            <a:r>
              <a:rPr lang="it-IT" b="1" dirty="0" err="1" smtClean="0">
                <a:solidFill>
                  <a:srgbClr val="FF0000"/>
                </a:solidFill>
              </a:rPr>
              <a:t>eu</a:t>
            </a:r>
            <a:r>
              <a:rPr lang="it-IT" b="1" dirty="0" smtClean="0">
                <a:solidFill>
                  <a:srgbClr val="FF0000"/>
                </a:solidFill>
              </a:rPr>
              <a:t>/EPOS-DCAT-AP</a:t>
            </a:r>
            <a:endParaRPr lang="it-IT" dirty="0" smtClean="0"/>
          </a:p>
          <a:p>
            <a:r>
              <a:rPr lang="it-IT" dirty="0" smtClean="0"/>
              <a:t>xml </a:t>
            </a:r>
            <a:r>
              <a:rPr lang="it-IT" dirty="0" err="1" smtClean="0"/>
              <a:t>mapping</a:t>
            </a:r>
            <a:r>
              <a:rPr lang="it-IT" dirty="0" smtClean="0"/>
              <a:t> </a:t>
            </a:r>
          </a:p>
          <a:p>
            <a:pPr lvl="1"/>
            <a:r>
              <a:rPr lang="it-IT" dirty="0" err="1" smtClean="0"/>
              <a:t>jamper</a:t>
            </a:r>
            <a:r>
              <a:rPr lang="it-IT" dirty="0" smtClean="0"/>
              <a:t> </a:t>
            </a:r>
            <a:r>
              <a:rPr lang="it-IT" dirty="0">
                <a:hlinkClick r:id="rId2"/>
              </a:rPr>
              <a:t>http://jamper.sourceforge.net</a:t>
            </a:r>
            <a:r>
              <a:rPr lang="it-IT" dirty="0" smtClean="0">
                <a:hlinkClick r:id="rId2"/>
              </a:rPr>
              <a:t>/</a:t>
            </a:r>
            <a:endParaRPr lang="it-IT" dirty="0" smtClean="0"/>
          </a:p>
          <a:p>
            <a:pPr lvl="1"/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www.altova.com/mapforce/xml-mapping.html</a:t>
            </a:r>
            <a:endParaRPr lang="it-IT" dirty="0" smtClean="0"/>
          </a:p>
          <a:p>
            <a:r>
              <a:rPr lang="it-IT" dirty="0" smtClean="0"/>
              <a:t>.</a:t>
            </a:r>
            <a:r>
              <a:rPr lang="it-IT" dirty="0" err="1" smtClean="0"/>
              <a:t>xsd</a:t>
            </a:r>
            <a:r>
              <a:rPr lang="it-IT" dirty="0" smtClean="0"/>
              <a:t> </a:t>
            </a:r>
            <a:r>
              <a:rPr lang="it-IT" dirty="0" err="1" smtClean="0"/>
              <a:t>validation</a:t>
            </a:r>
            <a:endParaRPr lang="it-IT" dirty="0" smtClean="0"/>
          </a:p>
          <a:p>
            <a:pPr lvl="1"/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www.w3schools.com/xml/xml_validator.asp</a:t>
            </a:r>
            <a:endParaRPr lang="it-IT" dirty="0" smtClean="0"/>
          </a:p>
          <a:p>
            <a:pPr lvl="1"/>
            <a:r>
              <a:rPr lang="it-IT" dirty="0">
                <a:hlinkClick r:id="rId5"/>
              </a:rPr>
              <a:t>http://www.utilities-online.info/xsdvalidation/#.</a:t>
            </a:r>
            <a:r>
              <a:rPr lang="it-IT" dirty="0" smtClean="0">
                <a:hlinkClick r:id="rId5"/>
              </a:rPr>
              <a:t>WTazCRPygkg</a:t>
            </a:r>
            <a:endParaRPr lang="it-IT" dirty="0" smtClean="0"/>
          </a:p>
          <a:p>
            <a:pPr lvl="1"/>
            <a:endParaRPr lang="it-IT" dirty="0" smtClean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53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 txBox="1">
            <a:spLocks/>
          </p:cNvSpPr>
          <p:nvPr/>
        </p:nvSpPr>
        <p:spPr>
          <a:xfrm>
            <a:off x="818029" y="7090"/>
            <a:ext cx="10515600" cy="5622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400" b="1" dirty="0" err="1" smtClean="0">
                <a:latin typeface="Times New Roman" charset="0"/>
                <a:ea typeface="Times New Roman" charset="0"/>
                <a:cs typeface="Times New Roman" charset="0"/>
              </a:rPr>
              <a:t>GitHub</a:t>
            </a:r>
            <a:r>
              <a:rPr lang="it-IT" sz="3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sz="3400" b="1" dirty="0" err="1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it-IT" sz="3400" b="1" dirty="0" err="1" smtClean="0">
                <a:latin typeface="Times New Roman" charset="0"/>
                <a:ea typeface="Times New Roman" charset="0"/>
                <a:cs typeface="Times New Roman" charset="0"/>
              </a:rPr>
              <a:t>epository</a:t>
            </a:r>
            <a:endParaRPr lang="it-IT" sz="3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3"/>
          <a:stretch/>
        </p:blipFill>
        <p:spPr>
          <a:xfrm>
            <a:off x="2201678" y="626012"/>
            <a:ext cx="7788644" cy="6166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tangolo 8"/>
          <p:cNvSpPr/>
          <p:nvPr/>
        </p:nvSpPr>
        <p:spPr>
          <a:xfrm>
            <a:off x="2499120" y="1071897"/>
            <a:ext cx="1811080" cy="375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2499120" y="3258660"/>
            <a:ext cx="7155243" cy="93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727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88"/>
          <a:stretch/>
        </p:blipFill>
        <p:spPr>
          <a:xfrm>
            <a:off x="87405" y="203132"/>
            <a:ext cx="7987553" cy="66481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tangolo 5"/>
          <p:cNvSpPr/>
          <p:nvPr/>
        </p:nvSpPr>
        <p:spPr>
          <a:xfrm>
            <a:off x="1297641" y="1485899"/>
            <a:ext cx="1707777" cy="2756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8195051" y="203132"/>
            <a:ext cx="3856074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2400" b="1" i="0" dirty="0" err="1" smtClean="0">
                <a:effectLst/>
                <a:latin typeface="Times New Roman" charset="0"/>
                <a:ea typeface="Times New Roman" charset="0"/>
                <a:cs typeface="Times New Roman" charset="0"/>
              </a:rPr>
              <a:t>schemas</a:t>
            </a:r>
            <a:r>
              <a:rPr lang="it-IT" sz="2400" b="0" i="0" dirty="0" smtClean="0">
                <a:solidFill>
                  <a:srgbClr val="24292E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 folder </a:t>
            </a:r>
            <a:r>
              <a:rPr lang="it-IT" sz="2400" b="0" i="0" dirty="0" err="1" smtClean="0">
                <a:solidFill>
                  <a:srgbClr val="24292E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contains</a:t>
            </a:r>
            <a:r>
              <a:rPr lang="it-IT" sz="2400" b="0" i="0" dirty="0" smtClean="0">
                <a:solidFill>
                  <a:srgbClr val="24292E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it-IT" sz="2400" b="1" i="0" dirty="0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EPOS-DCAT-</a:t>
            </a:r>
            <a:r>
              <a:rPr lang="it-IT" sz="2400" b="1" i="0" dirty="0" err="1" smtClean="0">
                <a:solidFill>
                  <a:srgbClr val="FF0000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AP.xsd</a:t>
            </a:r>
            <a:endParaRPr lang="it-IT" sz="2400" b="1" i="0" dirty="0" smtClean="0">
              <a:solidFill>
                <a:srgbClr val="FF0000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it-IT" sz="2400" b="0" i="0" dirty="0" err="1" smtClean="0">
                <a:solidFill>
                  <a:srgbClr val="24292E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it-IT" sz="2400" b="0" i="0" dirty="0" smtClean="0">
                <a:solidFill>
                  <a:srgbClr val="24292E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sz="2400" b="0" i="0" dirty="0" err="1" smtClean="0">
                <a:solidFill>
                  <a:srgbClr val="24292E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vocabularies</a:t>
            </a:r>
            <a:r>
              <a:rPr lang="it-IT" sz="1600" dirty="0" smtClean="0"/>
              <a:t/>
            </a:r>
            <a:br>
              <a:rPr lang="it-IT" sz="1600" dirty="0" smtClean="0"/>
            </a:br>
            <a:r>
              <a:rPr lang="it-IT" sz="2400" b="0" i="0" dirty="0" smtClean="0">
                <a:solidFill>
                  <a:srgbClr val="24292E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XML schema </a:t>
            </a:r>
            <a:r>
              <a:rPr lang="it-IT" sz="2400" b="0" i="0" dirty="0" err="1" smtClean="0">
                <a:solidFill>
                  <a:srgbClr val="24292E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definitions</a:t>
            </a:r>
            <a:endParaRPr lang="it-IT" sz="1600" dirty="0"/>
          </a:p>
        </p:txBody>
      </p:sp>
      <p:sp>
        <p:nvSpPr>
          <p:cNvPr id="15" name="Rettangolo 14"/>
          <p:cNvSpPr/>
          <p:nvPr/>
        </p:nvSpPr>
        <p:spPr>
          <a:xfrm>
            <a:off x="3048000" y="-6173629"/>
            <a:ext cx="553794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name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WebService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type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eposap:WebService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xs:complexType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name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WebService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 smtClean="0">
              <a:solidFill>
                <a:srgbClr val="4E9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xs:sequence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 smtClean="0">
              <a:solidFill>
                <a:srgbClr val="4E9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&lt;!-- </a:t>
            </a:r>
            <a:r>
              <a:rPr lang="it-IT" sz="800" dirty="0" err="1" smtClean="0">
                <a:solidFill>
                  <a:srgbClr val="4F76CB"/>
                </a:solidFill>
                <a:effectLst/>
                <a:latin typeface="Monaco" charset="0"/>
              </a:rPr>
              <a:t>dcat:Distribution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4F76CB"/>
                </a:solidFill>
                <a:effectLst/>
                <a:latin typeface="Monaco" charset="0"/>
              </a:rPr>
              <a:t>properties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 --&gt;</a:t>
            </a: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dct:title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unbounded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dct:description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unbounded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dct:issued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932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dct:modified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932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dct:license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unbounded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foaf:page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932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dct:format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932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dct:rights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unbounded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dct:conformsTo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endParaRPr lang="it-IT" sz="800" dirty="0" smtClean="0"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&lt;!-- EPOS </a:t>
            </a:r>
            <a:r>
              <a:rPr lang="it-IT" sz="800" dirty="0" err="1" smtClean="0">
                <a:solidFill>
                  <a:srgbClr val="4F76CB"/>
                </a:solidFill>
                <a:effectLst/>
                <a:latin typeface="Monaco" charset="0"/>
              </a:rPr>
              <a:t>extension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 --&gt;</a:t>
            </a: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dct:identifier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dct:created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endParaRPr lang="it-IT" sz="800" dirty="0" smtClean="0">
              <a:solidFill>
                <a:srgbClr val="932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name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"domain"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type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xs:string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&lt;!--  domain --&gt;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endParaRPr lang="it-IT" sz="800" dirty="0" smtClean="0">
              <a:solidFill>
                <a:srgbClr val="932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dct:type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&lt;!-- </a:t>
            </a:r>
            <a:r>
              <a:rPr lang="it-IT" sz="800" dirty="0" err="1" smtClean="0">
                <a:solidFill>
                  <a:srgbClr val="4F76CB"/>
                </a:solidFill>
                <a:effectLst/>
                <a:latin typeface="Monaco" charset="0"/>
              </a:rPr>
              <a:t>resource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4F76CB"/>
                </a:solidFill>
                <a:effectLst/>
                <a:latin typeface="Monaco" charset="0"/>
              </a:rPr>
              <a:t>type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 --&gt;</a:t>
            </a: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dcat:keyword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unbounded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name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parameter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unbounded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xs:complexType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 smtClean="0">
              <a:solidFill>
                <a:srgbClr val="4E9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xs:sequence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 smtClean="0">
              <a:solidFill>
                <a:srgbClr val="4E9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http:paramName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dct:type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&lt;!-- </a:t>
            </a:r>
            <a:r>
              <a:rPr lang="it-IT" sz="800" dirty="0" err="1" smtClean="0">
                <a:solidFill>
                  <a:srgbClr val="4F76CB"/>
                </a:solidFill>
                <a:effectLst/>
                <a:latin typeface="Monaco" charset="0"/>
              </a:rPr>
              <a:t>parameter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4F76CB"/>
                </a:solidFill>
                <a:effectLst/>
                <a:latin typeface="Monaco" charset="0"/>
              </a:rPr>
              <a:t>type</a:t>
            </a:r>
            <a:r>
              <a:rPr lang="it-IT" sz="800" dirty="0" smtClean="0">
                <a:solidFill>
                  <a:srgbClr val="4F76CB"/>
                </a:solidFill>
                <a:effectLst/>
                <a:latin typeface="Monaco" charset="0"/>
              </a:rPr>
              <a:t> --&gt;</a:t>
            </a: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http:paramValue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owl:versionInfo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&lt;/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xs:sequence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 smtClean="0">
              <a:solidFill>
                <a:srgbClr val="4E9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&lt;/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xs:complexType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 smtClean="0">
              <a:solidFill>
                <a:srgbClr val="4E9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&lt;/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 smtClean="0">
              <a:solidFill>
                <a:srgbClr val="4E9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dcat:contactPoint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eposap:responsibleParty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dct:spatial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932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adms:representationTechnique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dct:temporal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932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dct:provenance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3933FF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xs:element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ref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err="1" smtClean="0">
                <a:solidFill>
                  <a:srgbClr val="3933FF"/>
                </a:solidFill>
                <a:effectLst/>
                <a:latin typeface="Monaco" charset="0"/>
              </a:rPr>
              <a:t>dct:source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minOccurs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"0"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err="1" smtClean="0">
                <a:solidFill>
                  <a:srgbClr val="932192"/>
                </a:solidFill>
                <a:effectLst/>
                <a:latin typeface="Monaco" charset="0"/>
              </a:rPr>
              <a:t>maxOccurs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=</a:t>
            </a:r>
            <a:r>
              <a:rPr lang="it-IT" sz="800" dirty="0" smtClean="0">
                <a:solidFill>
                  <a:srgbClr val="3933FF"/>
                </a:solidFill>
                <a:effectLst/>
                <a:latin typeface="Monaco" charset="0"/>
              </a:rPr>
              <a:t>"1"</a:t>
            </a:r>
            <a:r>
              <a:rPr lang="it-IT" sz="800" dirty="0" smtClean="0">
                <a:solidFill>
                  <a:srgbClr val="000000"/>
                </a:solidFill>
                <a:effectLst/>
                <a:latin typeface="Monaco" charset="0"/>
              </a:rPr>
              <a:t> 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/&gt;</a:t>
            </a:r>
            <a:endParaRPr lang="it-IT" sz="800" dirty="0" smtClean="0">
              <a:solidFill>
                <a:srgbClr val="932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&lt;/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xs:sequence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 smtClean="0">
              <a:solidFill>
                <a:srgbClr val="4E9192"/>
              </a:solidFill>
              <a:effectLst/>
              <a:latin typeface="Monaco" charset="0"/>
            </a:endParaRPr>
          </a:p>
          <a:p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&lt;/</a:t>
            </a:r>
            <a:r>
              <a:rPr lang="it-IT" sz="800" dirty="0" err="1" smtClean="0">
                <a:solidFill>
                  <a:srgbClr val="4E9192"/>
                </a:solidFill>
                <a:effectLst/>
                <a:latin typeface="Monaco" charset="0"/>
              </a:rPr>
              <a:t>xs:complexType</a:t>
            </a:r>
            <a:r>
              <a:rPr lang="it-IT" sz="800" dirty="0" smtClean="0">
                <a:solidFill>
                  <a:srgbClr val="009193"/>
                </a:solidFill>
                <a:effectLst/>
                <a:latin typeface="Monaco" charset="0"/>
              </a:rPr>
              <a:t>&gt;</a:t>
            </a:r>
            <a:endParaRPr lang="it-IT" sz="800" dirty="0">
              <a:solidFill>
                <a:srgbClr val="4E9192"/>
              </a:solidFill>
              <a:effectLst/>
              <a:latin typeface="Monaco" charset="0"/>
            </a:endParaRPr>
          </a:p>
        </p:txBody>
      </p:sp>
      <p:grpSp>
        <p:nvGrpSpPr>
          <p:cNvPr id="20" name="Gruppo 19"/>
          <p:cNvGrpSpPr/>
          <p:nvPr/>
        </p:nvGrpSpPr>
        <p:grpSpPr>
          <a:xfrm>
            <a:off x="8195051" y="2117912"/>
            <a:ext cx="4020671" cy="4733375"/>
            <a:chOff x="8343900" y="2117912"/>
            <a:chExt cx="4020671" cy="4733375"/>
          </a:xfrm>
        </p:grpSpPr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3900" y="2117912"/>
              <a:ext cx="4020671" cy="4733375"/>
            </a:xfrm>
            <a:prstGeom prst="rect">
              <a:avLst/>
            </a:prstGeom>
          </p:spPr>
        </p:pic>
        <p:pic>
          <p:nvPicPr>
            <p:cNvPr id="16" name="Immagin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5947" y="2976337"/>
              <a:ext cx="3538821" cy="3303440"/>
            </a:xfrm>
            <a:prstGeom prst="rect">
              <a:avLst/>
            </a:prstGeom>
          </p:spPr>
        </p:pic>
        <p:sp>
          <p:nvSpPr>
            <p:cNvPr id="17" name="CasellaDiTesto 16"/>
            <p:cNvSpPr txBox="1"/>
            <p:nvPr/>
          </p:nvSpPr>
          <p:spPr>
            <a:xfrm>
              <a:off x="8654901" y="2404827"/>
              <a:ext cx="25021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i="0" dirty="0" smtClean="0">
                  <a:solidFill>
                    <a:srgbClr val="24292E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EPOS-DCAT-</a:t>
              </a:r>
              <a:r>
                <a:rPr lang="it-IT" b="1" i="0" dirty="0" err="1" smtClean="0">
                  <a:solidFill>
                    <a:srgbClr val="24292E"/>
                  </a:solidFill>
                  <a:effectLst/>
                  <a:latin typeface="Times New Roman" charset="0"/>
                  <a:ea typeface="Times New Roman" charset="0"/>
                  <a:cs typeface="Times New Roman" charset="0"/>
                </a:rPr>
                <a:t>AP.xsd</a:t>
              </a:r>
              <a:endParaRPr lang="it-IT" b="1" i="0" dirty="0" smtClean="0">
                <a:solidFill>
                  <a:srgbClr val="24292E"/>
                </a:solidFill>
                <a:effectLst/>
                <a:latin typeface="Times New Roman" charset="0"/>
                <a:ea typeface="Times New Roman" charset="0"/>
                <a:cs typeface="Times New Roman" charset="0"/>
              </a:endParaRPr>
            </a:p>
            <a:p>
              <a:endParaRPr lang="it-IT" dirty="0"/>
            </a:p>
          </p:txBody>
        </p:sp>
      </p:grpSp>
      <p:sp>
        <p:nvSpPr>
          <p:cNvPr id="18" name="Rettangolo 17"/>
          <p:cNvSpPr/>
          <p:nvPr/>
        </p:nvSpPr>
        <p:spPr>
          <a:xfrm>
            <a:off x="393873" y="2372449"/>
            <a:ext cx="1707777" cy="221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4 21"/>
          <p:cNvCxnSpPr>
            <a:endCxn id="8" idx="1"/>
          </p:cNvCxnSpPr>
          <p:nvPr/>
        </p:nvCxnSpPr>
        <p:spPr>
          <a:xfrm flipV="1">
            <a:off x="3055981" y="987962"/>
            <a:ext cx="5139070" cy="635275"/>
          </a:xfrm>
          <a:prstGeom prst="bentConnector3">
            <a:avLst>
              <a:gd name="adj1" fmla="val 4089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4 26"/>
          <p:cNvCxnSpPr/>
          <p:nvPr/>
        </p:nvCxnSpPr>
        <p:spPr>
          <a:xfrm>
            <a:off x="2101458" y="2483397"/>
            <a:ext cx="6093401" cy="2001202"/>
          </a:xfrm>
          <a:prstGeom prst="bentConnector3">
            <a:avLst>
              <a:gd name="adj1" fmla="val 5255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5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7"/>
          <a:stretch/>
        </p:blipFill>
        <p:spPr>
          <a:xfrm>
            <a:off x="0" y="-1"/>
            <a:ext cx="7813981" cy="5394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3"/>
          <a:stretch/>
        </p:blipFill>
        <p:spPr>
          <a:xfrm>
            <a:off x="5732865" y="2770094"/>
            <a:ext cx="6459135" cy="4087906"/>
          </a:xfrm>
          <a:ln>
            <a:solidFill>
              <a:schemeClr val="tx1"/>
            </a:solidFill>
          </a:ln>
        </p:spPr>
      </p:pic>
      <p:sp>
        <p:nvSpPr>
          <p:cNvPr id="6" name="Rettangolo 5"/>
          <p:cNvSpPr/>
          <p:nvPr/>
        </p:nvSpPr>
        <p:spPr>
          <a:xfrm>
            <a:off x="7919553" y="375681"/>
            <a:ext cx="4166122" cy="156966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400" b="1" dirty="0" err="1">
                <a:latin typeface="Times New Roman" charset="0"/>
                <a:ea typeface="Times New Roman" charset="0"/>
                <a:cs typeface="Times New Roman" charset="0"/>
              </a:rPr>
              <a:t>examples</a:t>
            </a:r>
            <a:r>
              <a:rPr lang="it-IT" sz="2400" dirty="0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 folder </a:t>
            </a:r>
            <a:r>
              <a:rPr lang="it-IT" sz="2400" dirty="0" err="1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contains</a:t>
            </a:r>
            <a:r>
              <a:rPr lang="it-IT" sz="2400" dirty="0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 a </a:t>
            </a:r>
            <a:r>
              <a:rPr lang="it-IT" sz="2400" dirty="0" err="1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it-IT" sz="2400" dirty="0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lang="it-IT" sz="2400" dirty="0" err="1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mapped</a:t>
            </a:r>
            <a:r>
              <a:rPr lang="it-IT" sz="2400" dirty="0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sz="2400" dirty="0" err="1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metadata</a:t>
            </a:r>
            <a:r>
              <a:rPr lang="it-IT" sz="2400" dirty="0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sz="2400" dirty="0" err="1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examples</a:t>
            </a:r>
            <a:r>
              <a:rPr lang="it-IT" sz="2400" dirty="0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 from EPOS </a:t>
            </a:r>
            <a:r>
              <a:rPr lang="it-IT" sz="2400" dirty="0" err="1" smtClean="0">
                <a:solidFill>
                  <a:srgbClr val="24292E"/>
                </a:solidFill>
                <a:latin typeface="Times New Roman" charset="0"/>
                <a:ea typeface="Times New Roman" charset="0"/>
                <a:cs typeface="Times New Roman" charset="0"/>
              </a:rPr>
              <a:t>communities</a:t>
            </a:r>
            <a:endParaRPr lang="it-IT" sz="2400" dirty="0" smtClean="0">
              <a:solidFill>
                <a:srgbClr val="24292E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1262200" y="1254264"/>
            <a:ext cx="1679474" cy="2756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6823393" y="3752850"/>
            <a:ext cx="1661388" cy="275666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351578" y="4028516"/>
            <a:ext cx="477762" cy="20861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4 16"/>
          <p:cNvCxnSpPr>
            <a:endCxn id="14" idx="1"/>
          </p:cNvCxnSpPr>
          <p:nvPr/>
        </p:nvCxnSpPr>
        <p:spPr>
          <a:xfrm flipV="1">
            <a:off x="829340" y="3890683"/>
            <a:ext cx="5994053" cy="242139"/>
          </a:xfrm>
          <a:prstGeom prst="bentConnector3">
            <a:avLst>
              <a:gd name="adj1" fmla="val 50000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/>
          <p:cNvCxnSpPr>
            <a:stCxn id="13" idx="3"/>
            <a:endCxn id="6" idx="1"/>
          </p:cNvCxnSpPr>
          <p:nvPr/>
        </p:nvCxnSpPr>
        <p:spPr>
          <a:xfrm flipV="1">
            <a:off x="2941674" y="1160511"/>
            <a:ext cx="4977879" cy="231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4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2" y="107833"/>
            <a:ext cx="7898012" cy="3450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ttangolo 4"/>
          <p:cNvSpPr/>
          <p:nvPr/>
        </p:nvSpPr>
        <p:spPr>
          <a:xfrm>
            <a:off x="1347261" y="1388944"/>
            <a:ext cx="1502265" cy="2756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95" y="2580911"/>
            <a:ext cx="8172893" cy="4227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ttangolo 6"/>
          <p:cNvSpPr/>
          <p:nvPr/>
        </p:nvSpPr>
        <p:spPr>
          <a:xfrm>
            <a:off x="437005" y="2298157"/>
            <a:ext cx="1873804" cy="21821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4 7"/>
          <p:cNvCxnSpPr>
            <a:stCxn id="7" idx="2"/>
            <a:endCxn id="6" idx="1"/>
          </p:cNvCxnSpPr>
          <p:nvPr/>
        </p:nvCxnSpPr>
        <p:spPr>
          <a:xfrm rot="16200000" flipH="1">
            <a:off x="1585114" y="2305165"/>
            <a:ext cx="2178274" cy="2600688"/>
          </a:xfrm>
          <a:prstGeom prst="bentConnector2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/>
          <p:cNvSpPr/>
          <p:nvPr/>
        </p:nvSpPr>
        <p:spPr>
          <a:xfrm>
            <a:off x="8955416" y="2211579"/>
            <a:ext cx="3005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/>
              <a:t>EPOS_DCAT-</a:t>
            </a:r>
            <a:r>
              <a:rPr lang="it-IT" b="1" dirty="0" err="1" smtClean="0"/>
              <a:t>AP_Mapping.xlsx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279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738909" y="58319"/>
            <a:ext cx="105294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6000" dirty="0" smtClean="0"/>
              <a:t>Q&amp;A</a:t>
            </a:r>
            <a:endParaRPr lang="it-IT" sz="6000" dirty="0" smtClean="0">
              <a:sym typeface="Wingdings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779494" y="1228159"/>
            <a:ext cx="104888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3200" dirty="0" err="1" smtClean="0"/>
              <a:t>What</a:t>
            </a:r>
            <a:r>
              <a:rPr lang="it-IT" sz="3200" dirty="0" smtClean="0"/>
              <a:t> </a:t>
            </a:r>
            <a:r>
              <a:rPr lang="it-IT" sz="3200" dirty="0" err="1" smtClean="0"/>
              <a:t>kind</a:t>
            </a:r>
            <a:r>
              <a:rPr lang="it-IT" sz="3200" dirty="0" smtClean="0"/>
              <a:t> of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you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?</a:t>
            </a:r>
          </a:p>
          <a:p>
            <a:pPr marL="342900" indent="-342900">
              <a:buFontTx/>
              <a:buChar char="-"/>
            </a:pPr>
            <a:r>
              <a:rPr lang="it-IT" sz="3200" dirty="0" smtClean="0"/>
              <a:t>Can </a:t>
            </a:r>
            <a:r>
              <a:rPr lang="it-IT" sz="3200" dirty="0" err="1" smtClean="0"/>
              <a:t>you</a:t>
            </a:r>
            <a:r>
              <a:rPr lang="it-IT" sz="3200" dirty="0" smtClean="0"/>
              <a:t> </a:t>
            </a:r>
            <a:r>
              <a:rPr lang="it-IT" sz="3200" dirty="0" err="1" smtClean="0"/>
              <a:t>provide</a:t>
            </a:r>
            <a:r>
              <a:rPr lang="it-IT" sz="3200" dirty="0" smtClean="0"/>
              <a:t> </a:t>
            </a:r>
            <a:r>
              <a:rPr lang="it-IT" sz="3200" dirty="0" err="1" smtClean="0"/>
              <a:t>details</a:t>
            </a:r>
            <a:r>
              <a:rPr lang="it-IT" sz="3200" dirty="0" smtClean="0"/>
              <a:t>?</a:t>
            </a:r>
          </a:p>
          <a:p>
            <a:pPr marL="342900" indent="-342900">
              <a:buFontTx/>
              <a:buChar char="-"/>
            </a:pPr>
            <a:r>
              <a:rPr lang="it-IT" sz="3200" dirty="0" smtClean="0"/>
              <a:t>Do </a:t>
            </a:r>
            <a:r>
              <a:rPr lang="it-IT" sz="3200" dirty="0" err="1" smtClean="0"/>
              <a:t>you</a:t>
            </a:r>
            <a:r>
              <a:rPr lang="it-IT" sz="3200" dirty="0" smtClean="0"/>
              <a:t> </a:t>
            </a:r>
            <a:r>
              <a:rPr lang="it-IT" sz="3200" dirty="0" err="1" smtClean="0"/>
              <a:t>provide</a:t>
            </a:r>
            <a:r>
              <a:rPr lang="it-IT" sz="3200" dirty="0" smtClean="0"/>
              <a:t> </a:t>
            </a:r>
            <a:r>
              <a:rPr lang="it-IT" sz="3200" dirty="0" err="1" smtClean="0"/>
              <a:t>metadata</a:t>
            </a:r>
            <a:r>
              <a:rPr lang="it-IT" sz="3200" dirty="0" smtClean="0"/>
              <a:t> (xml, </a:t>
            </a:r>
            <a:r>
              <a:rPr lang="it-IT" sz="3200" dirty="0" err="1" smtClean="0"/>
              <a:t>json</a:t>
            </a:r>
            <a:r>
              <a:rPr lang="it-IT" sz="3200" dirty="0" smtClean="0"/>
              <a:t>?), </a:t>
            </a:r>
            <a:r>
              <a:rPr lang="it-IT" sz="3200" dirty="0" err="1" smtClean="0"/>
              <a:t>binary</a:t>
            </a:r>
            <a:r>
              <a:rPr lang="it-IT" sz="3200" dirty="0" smtClean="0"/>
              <a:t> </a:t>
            </a:r>
            <a:r>
              <a:rPr lang="it-IT" sz="3200" dirty="0" err="1" smtClean="0"/>
              <a:t>files</a:t>
            </a:r>
            <a:r>
              <a:rPr lang="it-IT" sz="3200" dirty="0" smtClean="0"/>
              <a:t>, or WMS </a:t>
            </a:r>
            <a:r>
              <a:rPr lang="it-IT" sz="3200" dirty="0" err="1" smtClean="0"/>
              <a:t>as</a:t>
            </a:r>
            <a:r>
              <a:rPr lang="it-IT" sz="3200" dirty="0" smtClean="0"/>
              <a:t> output?</a:t>
            </a:r>
          </a:p>
          <a:p>
            <a:pPr marL="342900" indent="-342900">
              <a:buFontTx/>
              <a:buChar char="-"/>
            </a:pPr>
            <a:r>
              <a:rPr lang="it-IT" sz="3200" dirty="0" smtClean="0"/>
              <a:t>AOB</a:t>
            </a:r>
          </a:p>
          <a:p>
            <a:pPr marL="342900" indent="-342900">
              <a:buFontTx/>
              <a:buChar char="-"/>
            </a:pPr>
            <a:endParaRPr lang="it-IT" sz="3200" dirty="0"/>
          </a:p>
          <a:p>
            <a:pPr marL="342900" indent="-342900">
              <a:buFontTx/>
              <a:buChar char="-"/>
            </a:pPr>
            <a:endParaRPr lang="it-IT" sz="3200" dirty="0"/>
          </a:p>
          <a:p>
            <a:pPr marL="342900" indent="-342900">
              <a:buFontTx/>
              <a:buChar char="-"/>
            </a:pPr>
            <a:r>
              <a:rPr lang="it-IT" sz="2400" dirty="0"/>
              <a:t>General </a:t>
            </a:r>
            <a:r>
              <a:rPr lang="it-IT" sz="2400" dirty="0" err="1"/>
              <a:t>guidelines</a:t>
            </a:r>
            <a:r>
              <a:rPr lang="it-IT" sz="2400" dirty="0"/>
              <a:t> http://</a:t>
            </a:r>
            <a:r>
              <a:rPr lang="it-IT" sz="2400" dirty="0" err="1"/>
              <a:t>wiki.epos-ip.org</a:t>
            </a:r>
            <a:r>
              <a:rPr lang="it-IT" sz="2400" dirty="0"/>
              <a:t>/</a:t>
            </a:r>
            <a:r>
              <a:rPr lang="it-IT" sz="2400" dirty="0" err="1"/>
              <a:t>index.php</a:t>
            </a:r>
            <a:r>
              <a:rPr lang="it-IT" sz="2400" dirty="0"/>
              <a:t>/</a:t>
            </a:r>
            <a:r>
              <a:rPr lang="it-IT" sz="2400" dirty="0" err="1"/>
              <a:t>TCS_Metadata_Mapping</a:t>
            </a:r>
            <a:endParaRPr lang="it-IT" sz="2400" dirty="0" smtClean="0"/>
          </a:p>
          <a:p>
            <a:pPr marL="342900" indent="-342900">
              <a:buFontTx/>
              <a:buChar char="-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12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danielebailo:Downloads:Fig.1_Epos_IP_functional_architecture_vert-01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11" y="2"/>
            <a:ext cx="415364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988692" y="1"/>
            <a:ext cx="2572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4253" y="4297007"/>
            <a:ext cx="40525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Thematic Core Services</a:t>
            </a:r>
          </a:p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(TCS)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9123" y="1024820"/>
            <a:ext cx="42568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Integrated Core Services</a:t>
            </a:r>
          </a:p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(ICS)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123" y="2751664"/>
            <a:ext cx="37020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Interoperability layer</a:t>
            </a:r>
          </a:p>
        </p:txBody>
      </p:sp>
    </p:spTree>
    <p:extLst>
      <p:ext uri="{BB962C8B-B14F-4D97-AF65-F5344CB8AC3E}">
        <p14:creationId xmlns:p14="http://schemas.microsoft.com/office/powerpoint/2010/main" val="12089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Schermata 2016-03-09 alle 11.59.4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31"/>
          <a:stretch/>
        </p:blipFill>
        <p:spPr>
          <a:xfrm rot="18189201">
            <a:off x="8758275" y="3448169"/>
            <a:ext cx="2444402" cy="1186887"/>
          </a:xfrm>
          <a:prstGeom prst="rect">
            <a:avLst/>
          </a:prstGeom>
        </p:spPr>
      </p:pic>
      <p:pic>
        <p:nvPicPr>
          <p:cNvPr id="15" name="Picture 3" descr="Schermata 2016-03-09 alle 11.59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2"/>
          <a:stretch/>
        </p:blipFill>
        <p:spPr>
          <a:xfrm rot="3363325">
            <a:off x="1220204" y="3238524"/>
            <a:ext cx="2358709" cy="1195101"/>
          </a:xfrm>
          <a:prstGeom prst="rect">
            <a:avLst/>
          </a:prstGeom>
        </p:spPr>
      </p:pic>
      <p:pic>
        <p:nvPicPr>
          <p:cNvPr id="2" name="Picture 1" descr="Macintosh HD:Users:danielebailo:Downloads:Fig.1_Epos_IP_functional_architecture_vert-01 (1)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0"/>
          <a:stretch/>
        </p:blipFill>
        <p:spPr bwMode="auto">
          <a:xfrm>
            <a:off x="3880406" y="0"/>
            <a:ext cx="4153643" cy="3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5" descr="Schermata 2016-03-09 alle 11.59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0"/>
          <a:stretch/>
        </p:blipFill>
        <p:spPr>
          <a:xfrm>
            <a:off x="2610927" y="4821191"/>
            <a:ext cx="3735823" cy="1195101"/>
          </a:xfrm>
          <a:prstGeom prst="rect">
            <a:avLst/>
          </a:prstGeom>
        </p:spPr>
      </p:pic>
      <p:pic>
        <p:nvPicPr>
          <p:cNvPr id="8" name="Picture 6" descr="Schermata 2016-03-09 alle 11.59.4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9"/>
          <a:stretch/>
        </p:blipFill>
        <p:spPr>
          <a:xfrm>
            <a:off x="6143654" y="4883319"/>
            <a:ext cx="3693131" cy="1186887"/>
          </a:xfrm>
          <a:prstGeom prst="rect">
            <a:avLst/>
          </a:prstGeom>
        </p:spPr>
      </p:pic>
      <p:sp>
        <p:nvSpPr>
          <p:cNvPr id="9" name="Can 8"/>
          <p:cNvSpPr/>
          <p:nvPr/>
        </p:nvSpPr>
        <p:spPr>
          <a:xfrm>
            <a:off x="6886292" y="1854082"/>
            <a:ext cx="1147757" cy="1010223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CATALOG  </a:t>
            </a:r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 rot="18765542">
            <a:off x="3114363" y="3648245"/>
            <a:ext cx="1237081" cy="656923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3"/>
          <p:cNvSpPr/>
          <p:nvPr/>
        </p:nvSpPr>
        <p:spPr>
          <a:xfrm rot="16200000">
            <a:off x="5390601" y="3801076"/>
            <a:ext cx="1237081" cy="656923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4"/>
          <p:cNvSpPr/>
          <p:nvPr/>
        </p:nvSpPr>
        <p:spPr>
          <a:xfrm rot="13627130">
            <a:off x="7869471" y="3648628"/>
            <a:ext cx="1237081" cy="656923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5"/>
          <p:cNvSpPr txBox="1"/>
          <p:nvPr/>
        </p:nvSpPr>
        <p:spPr>
          <a:xfrm>
            <a:off x="4042246" y="3800961"/>
            <a:ext cx="462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METADATA EXCHANGE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599" y="-155668"/>
            <a:ext cx="10972800" cy="1143000"/>
          </a:xfrm>
        </p:spPr>
        <p:txBody>
          <a:bodyPr/>
          <a:lstStyle/>
          <a:p>
            <a:r>
              <a:rPr lang="it-IT" dirty="0" smtClean="0"/>
              <a:t>GUI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" b="41815"/>
          <a:stretch/>
        </p:blipFill>
        <p:spPr>
          <a:xfrm>
            <a:off x="1464740" y="1869142"/>
            <a:ext cx="9262515" cy="4525963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687786" y="1247309"/>
            <a:ext cx="9201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/>
              <a:t>http://</a:t>
            </a:r>
            <a:r>
              <a:rPr lang="it-IT" sz="2800" b="1" dirty="0" err="1"/>
              <a:t>nodedev.bgs.ac.uk</a:t>
            </a:r>
            <a:r>
              <a:rPr lang="it-IT" sz="2800" b="1" dirty="0"/>
              <a:t>/epos/epos-</a:t>
            </a:r>
            <a:r>
              <a:rPr lang="it-IT" sz="2800" b="1" dirty="0" err="1"/>
              <a:t>gui</a:t>
            </a:r>
            <a:r>
              <a:rPr lang="it-IT" sz="2800" b="1" dirty="0"/>
              <a:t>/master/</a:t>
            </a:r>
            <a:r>
              <a:rPr lang="it-IT" sz="2800" b="1" dirty="0" err="1"/>
              <a:t>index.html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82793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-16482" y="0"/>
            <a:ext cx="12208482" cy="18145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333637" y="160202"/>
            <a:ext cx="2750007" cy="102064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TCS</a:t>
            </a:r>
          </a:p>
          <a:p>
            <a:pPr algn="ctr"/>
            <a:r>
              <a:rPr lang="it-IT" sz="1400" dirty="0"/>
              <a:t>Web-Services</a:t>
            </a:r>
            <a:br>
              <a:rPr lang="it-IT" sz="1400" dirty="0"/>
            </a:br>
            <a:r>
              <a:rPr lang="it-IT" sz="1400" i="1" dirty="0" err="1"/>
              <a:t>Metadata</a:t>
            </a:r>
            <a:endParaRPr lang="it-IT" sz="1400" i="1" dirty="0"/>
          </a:p>
        </p:txBody>
      </p:sp>
      <p:sp>
        <p:nvSpPr>
          <p:cNvPr id="13" name="Rettangolo 12"/>
          <p:cNvSpPr/>
          <p:nvPr/>
        </p:nvSpPr>
        <p:spPr>
          <a:xfrm>
            <a:off x="3654053" y="160203"/>
            <a:ext cx="1287762" cy="1053814"/>
          </a:xfrm>
          <a:prstGeom prst="rect">
            <a:avLst/>
          </a:prstGeom>
          <a:solidFill>
            <a:srgbClr val="D9000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 err="1" smtClean="0"/>
              <a:t>Convertor</a:t>
            </a:r>
            <a:endParaRPr lang="it-IT" dirty="0" smtClean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040" y="578258"/>
            <a:ext cx="493393" cy="269028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7902701" y="160203"/>
            <a:ext cx="2168500" cy="1069364"/>
          </a:xfrm>
          <a:prstGeom prst="rect">
            <a:avLst/>
          </a:prstGeom>
          <a:solidFill>
            <a:srgbClr val="D90002"/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mtClean="0">
                <a:solidFill>
                  <a:schemeClr val="bg1"/>
                </a:solidFill>
              </a:rPr>
              <a:t>MAPPER </a:t>
            </a:r>
            <a:r>
              <a:rPr lang="it-IT" dirty="0" smtClean="0">
                <a:solidFill>
                  <a:schemeClr val="bg1"/>
                </a:solidFill>
              </a:rPr>
              <a:t>&amp; INGESTOR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466" y="826266"/>
            <a:ext cx="643622" cy="366730"/>
          </a:xfrm>
          <a:prstGeom prst="rect">
            <a:avLst/>
          </a:prstGeom>
        </p:spPr>
      </p:pic>
      <p:sp>
        <p:nvSpPr>
          <p:cNvPr id="18" name="Cilindro 17"/>
          <p:cNvSpPr/>
          <p:nvPr/>
        </p:nvSpPr>
        <p:spPr>
          <a:xfrm>
            <a:off x="10715960" y="111481"/>
            <a:ext cx="1118688" cy="1118085"/>
          </a:xfrm>
          <a:prstGeom prst="can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EPOS CATALOG</a:t>
            </a:r>
            <a:endParaRPr lang="it-IT" dirty="0"/>
          </a:p>
        </p:txBody>
      </p:sp>
      <p:sp>
        <p:nvSpPr>
          <p:cNvPr id="19" name="Freccia giù 18"/>
          <p:cNvSpPr/>
          <p:nvPr/>
        </p:nvSpPr>
        <p:spPr>
          <a:xfrm rot="16200000">
            <a:off x="10253962" y="432348"/>
            <a:ext cx="214686" cy="4335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giù 19"/>
          <p:cNvSpPr/>
          <p:nvPr/>
        </p:nvSpPr>
        <p:spPr>
          <a:xfrm rot="16200000">
            <a:off x="7566354" y="432348"/>
            <a:ext cx="214686" cy="4335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giù 20"/>
          <p:cNvSpPr/>
          <p:nvPr/>
        </p:nvSpPr>
        <p:spPr>
          <a:xfrm rot="16200000">
            <a:off x="5092650" y="432349"/>
            <a:ext cx="214686" cy="4335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giù 22"/>
          <p:cNvSpPr/>
          <p:nvPr/>
        </p:nvSpPr>
        <p:spPr>
          <a:xfrm rot="16200000">
            <a:off x="3310680" y="456126"/>
            <a:ext cx="214686" cy="43358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/>
          <p:cNvSpPr/>
          <p:nvPr/>
        </p:nvSpPr>
        <p:spPr>
          <a:xfrm>
            <a:off x="-16482" y="1838007"/>
            <a:ext cx="12208482" cy="5019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nhaltsplatzhalt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4" y="1902128"/>
            <a:ext cx="2444804" cy="3505156"/>
          </a:xfrm>
          <a:prstGeom prst="rect">
            <a:avLst/>
          </a:prstGeom>
        </p:spPr>
      </p:pic>
      <p:sp>
        <p:nvSpPr>
          <p:cNvPr id="25" name="Rettangolo 24"/>
          <p:cNvSpPr/>
          <p:nvPr/>
        </p:nvSpPr>
        <p:spPr>
          <a:xfrm>
            <a:off x="364536" y="5503188"/>
            <a:ext cx="2472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mtClean="0"/>
              <a:t>Community </a:t>
            </a:r>
            <a:r>
              <a:rPr lang="de-DE" dirty="0"/>
              <a:t>Webservice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(e.g. GNSS </a:t>
            </a:r>
            <a:r>
              <a:rPr lang="de-DE" dirty="0" err="1" smtClean="0"/>
              <a:t>stations</a:t>
            </a:r>
            <a:r>
              <a:rPr lang="de-DE" dirty="0" smtClean="0"/>
              <a:t>)</a:t>
            </a:r>
            <a:endParaRPr lang="it-IT" dirty="0"/>
          </a:p>
        </p:txBody>
      </p:sp>
      <p:pic>
        <p:nvPicPr>
          <p:cNvPr id="26" name="Inhaltsplatzhalter 3"/>
          <p:cNvPicPr>
            <a:picLocks noChangeAspect="1"/>
          </p:cNvPicPr>
          <p:nvPr/>
        </p:nvPicPr>
        <p:blipFill rotWithShape="1">
          <a:blip r:embed="rId4"/>
          <a:srcRect r="38487"/>
          <a:stretch/>
        </p:blipFill>
        <p:spPr>
          <a:xfrm>
            <a:off x="5242568" y="1891326"/>
            <a:ext cx="2147769" cy="3515958"/>
          </a:xfrm>
          <a:prstGeom prst="rect">
            <a:avLst/>
          </a:prstGeom>
        </p:spPr>
      </p:pic>
      <p:sp>
        <p:nvSpPr>
          <p:cNvPr id="27" name="Rettangolo 26"/>
          <p:cNvSpPr/>
          <p:nvPr/>
        </p:nvSpPr>
        <p:spPr>
          <a:xfrm>
            <a:off x="5129049" y="5503188"/>
            <a:ext cx="2192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Baseline </a:t>
            </a:r>
            <a:r>
              <a:rPr lang="it-IT" dirty="0" err="1" smtClean="0"/>
              <a:t>serialisation</a:t>
            </a:r>
            <a:endParaRPr lang="it-IT" dirty="0" smtClean="0"/>
          </a:p>
          <a:p>
            <a:r>
              <a:rPr lang="de-DE" dirty="0" smtClean="0"/>
              <a:t>(e.g. EPOS-DCAT-AP)</a:t>
            </a:r>
            <a:endParaRPr lang="it-IT" dirty="0"/>
          </a:p>
        </p:txBody>
      </p:sp>
      <p:cxnSp>
        <p:nvCxnSpPr>
          <p:cNvPr id="28" name="Gerade Verbindung mit Pfeil 5"/>
          <p:cNvCxnSpPr>
            <a:cxnSpLocks/>
          </p:cNvCxnSpPr>
          <p:nvPr/>
        </p:nvCxnSpPr>
        <p:spPr>
          <a:xfrm flipV="1">
            <a:off x="828345" y="2156449"/>
            <a:ext cx="5085863" cy="41825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ttangolo 28"/>
          <p:cNvSpPr/>
          <p:nvPr/>
        </p:nvSpPr>
        <p:spPr>
          <a:xfrm>
            <a:off x="589541" y="2526632"/>
            <a:ext cx="228606" cy="132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/>
          <p:cNvSpPr/>
          <p:nvPr/>
        </p:nvSpPr>
        <p:spPr>
          <a:xfrm>
            <a:off x="6028511" y="2061231"/>
            <a:ext cx="228606" cy="132347"/>
          </a:xfrm>
          <a:prstGeom prst="rect">
            <a:avLst/>
          </a:prstGeom>
          <a:noFill/>
          <a:ln w="19050">
            <a:solidFill>
              <a:srgbClr val="95C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Gerade Verbindung mit Pfeil 5"/>
          <p:cNvCxnSpPr>
            <a:cxnSpLocks/>
          </p:cNvCxnSpPr>
          <p:nvPr/>
        </p:nvCxnSpPr>
        <p:spPr>
          <a:xfrm>
            <a:off x="942648" y="3133089"/>
            <a:ext cx="4722428" cy="39020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/>
        </p:nvSpPr>
        <p:spPr>
          <a:xfrm>
            <a:off x="714042" y="3066915"/>
            <a:ext cx="228606" cy="132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/>
          <p:cNvSpPr/>
          <p:nvPr/>
        </p:nvSpPr>
        <p:spPr>
          <a:xfrm>
            <a:off x="5950104" y="4255682"/>
            <a:ext cx="228606" cy="132347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/>
          <p:cNvSpPr/>
          <p:nvPr/>
        </p:nvSpPr>
        <p:spPr>
          <a:xfrm>
            <a:off x="5799905" y="3462649"/>
            <a:ext cx="228606" cy="1323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Gerade Verbindung mit Pfeil 5"/>
          <p:cNvCxnSpPr>
            <a:cxnSpLocks/>
          </p:cNvCxnSpPr>
          <p:nvPr/>
        </p:nvCxnSpPr>
        <p:spPr>
          <a:xfrm>
            <a:off x="1601028" y="3523295"/>
            <a:ext cx="4198877" cy="79856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ttangolo 35"/>
          <p:cNvSpPr/>
          <p:nvPr/>
        </p:nvSpPr>
        <p:spPr>
          <a:xfrm>
            <a:off x="1275346" y="3427391"/>
            <a:ext cx="325681" cy="135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Immagin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80204" y="2463644"/>
            <a:ext cx="2973311" cy="1850280"/>
          </a:xfrm>
          <a:prstGeom prst="rect">
            <a:avLst/>
          </a:prstGeom>
        </p:spPr>
      </p:pic>
      <p:sp>
        <p:nvSpPr>
          <p:cNvPr id="38" name="Rettangolo 37"/>
          <p:cNvSpPr/>
          <p:nvPr/>
        </p:nvSpPr>
        <p:spPr>
          <a:xfrm>
            <a:off x="10240670" y="5503188"/>
            <a:ext cx="1930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CERIF E/</a:t>
            </a:r>
            <a:r>
              <a:rPr lang="it-IT" dirty="0" err="1" smtClean="0"/>
              <a:t>R</a:t>
            </a:r>
            <a:r>
              <a:rPr lang="it-IT" dirty="0" smtClean="0"/>
              <a:t> </a:t>
            </a:r>
            <a:r>
              <a:rPr lang="it-IT" dirty="0" err="1" smtClean="0"/>
              <a:t>instance</a:t>
            </a:r>
            <a:endParaRPr lang="it-IT" dirty="0" smtClean="0"/>
          </a:p>
        </p:txBody>
      </p:sp>
      <p:cxnSp>
        <p:nvCxnSpPr>
          <p:cNvPr id="39" name="Gerade Verbindung mit Pfeil 5"/>
          <p:cNvCxnSpPr>
            <a:cxnSpLocks/>
          </p:cNvCxnSpPr>
          <p:nvPr/>
        </p:nvCxnSpPr>
        <p:spPr>
          <a:xfrm>
            <a:off x="6225444" y="2111772"/>
            <a:ext cx="4673784" cy="65995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5"/>
          <p:cNvCxnSpPr>
            <a:cxnSpLocks/>
          </p:cNvCxnSpPr>
          <p:nvPr/>
        </p:nvCxnSpPr>
        <p:spPr>
          <a:xfrm flipV="1">
            <a:off x="6022493" y="3122095"/>
            <a:ext cx="4651767" cy="387235"/>
          </a:xfrm>
          <a:prstGeom prst="straightConnector1">
            <a:avLst/>
          </a:prstGeom>
          <a:ln w="28575">
            <a:solidFill>
              <a:srgbClr val="CB5C6B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5"/>
          <p:cNvCxnSpPr>
            <a:cxnSpLocks/>
          </p:cNvCxnSpPr>
          <p:nvPr/>
        </p:nvCxnSpPr>
        <p:spPr>
          <a:xfrm flipV="1">
            <a:off x="6190364" y="3700241"/>
            <a:ext cx="4267101" cy="599009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5413101" y="408912"/>
            <a:ext cx="2075332" cy="465773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mtClean="0"/>
              <a:t>EPOS BASELINE</a:t>
            </a:r>
            <a:endParaRPr lang="it-IT" dirty="0"/>
          </a:p>
        </p:txBody>
      </p:sp>
      <p:sp>
        <p:nvSpPr>
          <p:cNvPr id="44" name="Rettangolo 43"/>
          <p:cNvSpPr/>
          <p:nvPr/>
        </p:nvSpPr>
        <p:spPr>
          <a:xfrm rot="16200000">
            <a:off x="6864881" y="3188958"/>
            <a:ext cx="41649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smtClean="0">
                <a:solidFill>
                  <a:srgbClr val="92D050"/>
                </a:solidFill>
              </a:rPr>
              <a:t>Mapper</a:t>
            </a:r>
            <a:endParaRPr lang="it-IT" sz="9600" dirty="0">
              <a:solidFill>
                <a:srgbClr val="92D050"/>
              </a:solidFill>
            </a:endParaRPr>
          </a:p>
        </p:txBody>
      </p:sp>
      <p:sp>
        <p:nvSpPr>
          <p:cNvPr id="45" name="Rettangolo 44"/>
          <p:cNvSpPr/>
          <p:nvPr/>
        </p:nvSpPr>
        <p:spPr>
          <a:xfrm rot="16200000">
            <a:off x="2327722" y="3338025"/>
            <a:ext cx="34980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 smtClean="0">
                <a:solidFill>
                  <a:srgbClr val="FF0000"/>
                </a:solidFill>
              </a:rPr>
              <a:t>Mapper</a:t>
            </a:r>
            <a:endParaRPr lang="it-IT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3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mily\Google Drive\EPOS INGV IT TEAM FOLDER\DCAT\MAPPING\EPOS_DCAT-AP_Bergen\EPOS-DCAT-AP_extension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87" y="0"/>
            <a:ext cx="7987863" cy="685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-71198" y="8803"/>
            <a:ext cx="23512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smtClean="0">
                <a:solidFill>
                  <a:srgbClr val="FF0000"/>
                </a:solidFill>
              </a:rPr>
              <a:t>EPOS-</a:t>
            </a:r>
            <a:r>
              <a:rPr lang="it-IT" sz="2800" b="1" dirty="0" smtClean="0"/>
              <a:t>DCAT-AP</a:t>
            </a:r>
          </a:p>
        </p:txBody>
      </p:sp>
      <p:sp>
        <p:nvSpPr>
          <p:cNvPr id="2" name="Rettangolo 1"/>
          <p:cNvSpPr/>
          <p:nvPr/>
        </p:nvSpPr>
        <p:spPr>
          <a:xfrm>
            <a:off x="5319399" y="2660072"/>
            <a:ext cx="6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>
                <a:solidFill>
                  <a:srgbClr val="FF0000"/>
                </a:solidFill>
                <a:latin typeface="calibri" charset="0"/>
              </a:rPr>
              <a:t>Data </a:t>
            </a:r>
            <a:endParaRPr lang="it-IT" b="1">
              <a:solidFill>
                <a:srgbClr val="FF0000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4009425" y="5689476"/>
            <a:ext cx="13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alibri" charset="0"/>
              </a:rPr>
              <a:t>Publication</a:t>
            </a:r>
            <a:r>
              <a:rPr lang="it-IT" b="1" dirty="0">
                <a:solidFill>
                  <a:srgbClr val="FF0000"/>
                </a:solidFill>
                <a:latin typeface="calibri" charset="0"/>
              </a:rPr>
              <a:t>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73955" y="5689476"/>
            <a:ext cx="889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alibri" charset="0"/>
              </a:rPr>
              <a:t>Person</a:t>
            </a:r>
            <a:r>
              <a:rPr lang="it-IT" b="1" dirty="0">
                <a:solidFill>
                  <a:srgbClr val="FF0000"/>
                </a:solidFill>
                <a:latin typeface="calibri" charset="0"/>
              </a:rPr>
              <a:t>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4934485" y="5134094"/>
            <a:ext cx="145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alibri" charset="0"/>
              </a:rPr>
              <a:t>Organisation</a:t>
            </a:r>
            <a:r>
              <a:rPr lang="it-IT" b="1" dirty="0">
                <a:solidFill>
                  <a:srgbClr val="FF0000"/>
                </a:solidFill>
                <a:latin typeface="calibri" charset="0"/>
              </a:rPr>
              <a:t>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8639799" y="532023"/>
            <a:ext cx="1344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alibri" charset="0"/>
              </a:rPr>
              <a:t>Webservice</a:t>
            </a:r>
            <a:r>
              <a:rPr lang="it-IT" b="1" dirty="0">
                <a:solidFill>
                  <a:srgbClr val="FF0000"/>
                </a:solidFill>
                <a:latin typeface="calibri" charset="0"/>
              </a:rPr>
              <a:t>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7228166" y="5227119"/>
            <a:ext cx="1101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alibri" charset="0"/>
              </a:rPr>
              <a:t>Software 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7894983" y="5759142"/>
            <a:ext cx="869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alibri" charset="0"/>
              </a:rPr>
              <a:t>Service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5848164" y="8803"/>
            <a:ext cx="851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alibri" charset="0"/>
              </a:rPr>
              <a:t>Facility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4664412" y="-78284"/>
            <a:ext cx="1224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alibri" charset="0"/>
              </a:rPr>
              <a:t>Equipment</a:t>
            </a:r>
            <a:endParaRPr lang="it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738909" y="58319"/>
            <a:ext cx="105294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6000" dirty="0" smtClean="0"/>
              <a:t>TCS </a:t>
            </a:r>
            <a:r>
              <a:rPr lang="it-IT" sz="6000" dirty="0" err="1" smtClean="0"/>
              <a:t>Metadata</a:t>
            </a:r>
            <a:r>
              <a:rPr lang="it-IT" sz="6000" dirty="0" smtClean="0">
                <a:sym typeface="Wingdings"/>
              </a:rPr>
              <a:t> EPOS-DCAT-AP</a:t>
            </a:r>
          </a:p>
        </p:txBody>
      </p:sp>
      <p:sp>
        <p:nvSpPr>
          <p:cNvPr id="3" name="Rettangolo 2"/>
          <p:cNvSpPr/>
          <p:nvPr/>
        </p:nvSpPr>
        <p:spPr>
          <a:xfrm>
            <a:off x="4251035" y="1234440"/>
            <a:ext cx="35052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it-IT" sz="2400" b="1" dirty="0">
              <a:solidFill>
                <a:srgbClr val="222222"/>
              </a:solidFill>
              <a:latin typeface="calibri" charset="0"/>
            </a:endParaRPr>
          </a:p>
          <a:p>
            <a:pPr>
              <a:lnSpc>
                <a:spcPct val="150000"/>
              </a:lnSpc>
            </a:pPr>
            <a:r>
              <a:rPr lang="it-IT" sz="3200" b="1" i="0" dirty="0" smtClean="0">
                <a:solidFill>
                  <a:srgbClr val="222222"/>
                </a:solidFill>
                <a:effectLst/>
                <a:latin typeface="calibri" charset="0"/>
              </a:rPr>
              <a:t>XML </a:t>
            </a:r>
            <a:r>
              <a:rPr lang="it-IT" sz="3200" i="0" dirty="0" err="1" smtClean="0">
                <a:solidFill>
                  <a:srgbClr val="222222"/>
                </a:solidFill>
                <a:effectLst/>
                <a:latin typeface="calibri" charset="0"/>
              </a:rPr>
              <a:t>example</a:t>
            </a:r>
            <a:endParaRPr lang="it-IT" sz="3200" i="0" dirty="0" smtClean="0">
              <a:solidFill>
                <a:srgbClr val="222222"/>
              </a:solidFill>
              <a:effectLst/>
              <a:latin typeface="calibri" charset="0"/>
            </a:endParaRPr>
          </a:p>
          <a:p>
            <a:pPr>
              <a:lnSpc>
                <a:spcPct val="150000"/>
              </a:lnSpc>
            </a:pPr>
            <a:r>
              <a:rPr lang="it-IT" sz="3200" b="1" dirty="0" smtClean="0">
                <a:solidFill>
                  <a:srgbClr val="222222"/>
                </a:solidFill>
                <a:latin typeface="calibri" charset="0"/>
              </a:rPr>
              <a:t>XML-Schema</a:t>
            </a:r>
            <a:r>
              <a:rPr lang="it-IT" sz="3200" dirty="0" smtClean="0">
                <a:solidFill>
                  <a:srgbClr val="222222"/>
                </a:solidFill>
                <a:latin typeface="calibri" charset="0"/>
              </a:rPr>
              <a:t> (.</a:t>
            </a:r>
            <a:r>
              <a:rPr lang="it-IT" sz="3200" dirty="0" err="1" smtClean="0">
                <a:solidFill>
                  <a:srgbClr val="222222"/>
                </a:solidFill>
                <a:latin typeface="calibri" charset="0"/>
              </a:rPr>
              <a:t>xsd</a:t>
            </a:r>
            <a:r>
              <a:rPr lang="it-IT" sz="3200" dirty="0" smtClean="0">
                <a:solidFill>
                  <a:srgbClr val="222222"/>
                </a:solidFill>
                <a:latin typeface="calibri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08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6437" y="1439186"/>
            <a:ext cx="3495261" cy="1229071"/>
          </a:xfrm>
        </p:spPr>
        <p:txBody>
          <a:bodyPr/>
          <a:lstStyle/>
          <a:p>
            <a:r>
              <a:rPr lang="it-IT" dirty="0" smtClean="0"/>
              <a:t>XML </a:t>
            </a:r>
            <a:r>
              <a:rPr lang="it-IT" dirty="0" err="1" smtClean="0"/>
              <a:t>example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693" y="0"/>
            <a:ext cx="8311307" cy="68580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289040" y="1991360"/>
            <a:ext cx="2132757" cy="395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4053840" y="3095894"/>
            <a:ext cx="6939280" cy="3640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1 8"/>
          <p:cNvCxnSpPr>
            <a:stCxn id="6" idx="2"/>
            <a:endCxn id="7" idx="0"/>
          </p:cNvCxnSpPr>
          <p:nvPr/>
        </p:nvCxnSpPr>
        <p:spPr>
          <a:xfrm>
            <a:off x="7355419" y="2386742"/>
            <a:ext cx="168061" cy="7091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/>
          <p:cNvSpPr/>
          <p:nvPr/>
        </p:nvSpPr>
        <p:spPr>
          <a:xfrm>
            <a:off x="3972560" y="55133"/>
            <a:ext cx="8097520" cy="291883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146437" y="3244334"/>
            <a:ext cx="1850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 smtClean="0"/>
              <a:t>Linked</a:t>
            </a:r>
            <a:r>
              <a:rPr lang="it-IT" sz="2000" dirty="0" smtClean="0"/>
              <a:t> </a:t>
            </a:r>
            <a:r>
              <a:rPr lang="it-IT" sz="2000" dirty="0" err="1" smtClean="0"/>
              <a:t>concepts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8001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738909" y="58319"/>
            <a:ext cx="105294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6000" dirty="0" smtClean="0"/>
              <a:t>TCS </a:t>
            </a:r>
            <a:r>
              <a:rPr lang="it-IT" sz="6000" dirty="0" err="1" smtClean="0"/>
              <a:t>Metadata</a:t>
            </a:r>
            <a:r>
              <a:rPr lang="it-IT" sz="6000" dirty="0" smtClean="0">
                <a:sym typeface="Wingdings"/>
              </a:rPr>
              <a:t> EPOS-DCAT-AP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561169" y="1200727"/>
            <a:ext cx="1048887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it-IT" sz="3200" u="sng" dirty="0" err="1" smtClean="0"/>
              <a:t>Translate</a:t>
            </a:r>
            <a:r>
              <a:rPr lang="it-IT" sz="3200" u="sng" dirty="0" smtClean="0"/>
              <a:t> </a:t>
            </a:r>
            <a:r>
              <a:rPr lang="it-IT" sz="3200" u="sng" dirty="0"/>
              <a:t>community </a:t>
            </a:r>
            <a:r>
              <a:rPr lang="it-IT" sz="3200" u="sng" dirty="0" err="1"/>
              <a:t>metadata</a:t>
            </a:r>
            <a:r>
              <a:rPr lang="it-IT" sz="3200" u="sng" dirty="0"/>
              <a:t> to the baseline </a:t>
            </a:r>
            <a:endParaRPr lang="it-IT" sz="3200" u="sng" dirty="0" smtClean="0"/>
          </a:p>
          <a:p>
            <a:pPr marL="342900" indent="-342900">
              <a:buFontTx/>
              <a:buChar char="-"/>
            </a:pPr>
            <a:r>
              <a:rPr lang="it-IT" sz="3200" dirty="0" err="1" smtClean="0"/>
              <a:t>Payloads</a:t>
            </a:r>
            <a:r>
              <a:rPr lang="it-IT" sz="3200" dirty="0" smtClean="0"/>
              <a:t> match and </a:t>
            </a:r>
            <a:r>
              <a:rPr lang="it-IT" sz="3200" dirty="0" err="1" smtClean="0"/>
              <a:t>map</a:t>
            </a:r>
            <a:r>
              <a:rPr lang="it-IT" sz="32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it-IT" sz="3200" dirty="0" err="1" smtClean="0"/>
              <a:t>Mapping</a:t>
            </a:r>
            <a:r>
              <a:rPr lang="it-IT" sz="3200" dirty="0" smtClean="0"/>
              <a:t> </a:t>
            </a:r>
            <a:r>
              <a:rPr lang="it-IT" sz="3200" b="1" dirty="0" err="1" smtClean="0"/>
              <a:t>priorities</a:t>
            </a:r>
            <a:endParaRPr lang="it-IT" sz="3200" b="1" dirty="0" smtClean="0"/>
          </a:p>
          <a:p>
            <a:pPr marL="800100" lvl="1" indent="-342900">
              <a:buFontTx/>
              <a:buChar char="-"/>
            </a:pPr>
            <a:r>
              <a:rPr lang="it-IT" sz="2400" b="1" u="sng" dirty="0" err="1" smtClean="0"/>
              <a:t>WebServices</a:t>
            </a:r>
            <a:endParaRPr lang="it-IT" sz="2400" b="1" u="sng" dirty="0" smtClean="0"/>
          </a:p>
          <a:p>
            <a:pPr marL="800100" lvl="1" indent="-342900">
              <a:buFontTx/>
              <a:buChar char="-"/>
            </a:pPr>
            <a:r>
              <a:rPr lang="it-IT" sz="2400" dirty="0" err="1" smtClean="0"/>
              <a:t>Organisation</a:t>
            </a:r>
            <a:endParaRPr lang="it-IT" sz="2400" dirty="0" smtClean="0"/>
          </a:p>
          <a:p>
            <a:pPr marL="800100" lvl="1" indent="-342900">
              <a:buFontTx/>
              <a:buChar char="-"/>
            </a:pPr>
            <a:r>
              <a:rPr lang="it-IT" sz="2400" dirty="0" err="1" smtClean="0"/>
              <a:t>Person</a:t>
            </a:r>
            <a:endParaRPr lang="it-IT" sz="2400" dirty="0" smtClean="0"/>
          </a:p>
          <a:p>
            <a:pPr marL="800100" lvl="1" indent="-342900">
              <a:buFontTx/>
              <a:buChar char="-"/>
            </a:pPr>
            <a:r>
              <a:rPr lang="it-IT" sz="2400" dirty="0" err="1" smtClean="0"/>
              <a:t>Dataset</a:t>
            </a:r>
            <a:endParaRPr lang="it-IT" sz="2400" dirty="0" smtClean="0"/>
          </a:p>
          <a:p>
            <a:pPr marL="342900" indent="-342900">
              <a:buFontTx/>
              <a:buChar char="-"/>
            </a:pPr>
            <a:r>
              <a:rPr lang="it-IT" sz="3200" dirty="0"/>
              <a:t>GUI </a:t>
            </a:r>
            <a:r>
              <a:rPr lang="it-IT" sz="2800" u="sng" dirty="0"/>
              <a:t>http://</a:t>
            </a:r>
            <a:r>
              <a:rPr lang="it-IT" sz="2800" u="sng" dirty="0" err="1"/>
              <a:t>nodedev.bgs.ac.uk</a:t>
            </a:r>
            <a:r>
              <a:rPr lang="it-IT" sz="2800" u="sng" dirty="0"/>
              <a:t>/epos/epos-</a:t>
            </a:r>
            <a:r>
              <a:rPr lang="it-IT" sz="2800" u="sng" dirty="0" err="1"/>
              <a:t>gui</a:t>
            </a:r>
            <a:r>
              <a:rPr lang="it-IT" sz="2800" u="sng" dirty="0"/>
              <a:t>/master/</a:t>
            </a:r>
            <a:r>
              <a:rPr lang="it-IT" sz="2800" u="sng" dirty="0" err="1"/>
              <a:t>index.html</a:t>
            </a:r>
            <a:endParaRPr lang="it-IT" sz="3200" u="sng" dirty="0"/>
          </a:p>
          <a:p>
            <a:pPr marL="342900" indent="-342900">
              <a:buFontTx/>
              <a:buChar char="-"/>
            </a:pPr>
            <a:endParaRPr lang="it-IT" sz="2400" dirty="0"/>
          </a:p>
        </p:txBody>
      </p:sp>
      <p:sp>
        <p:nvSpPr>
          <p:cNvPr id="6" name="Rettangolo 5"/>
          <p:cNvSpPr/>
          <p:nvPr/>
        </p:nvSpPr>
        <p:spPr>
          <a:xfrm rot="16200000">
            <a:off x="-849587" y="2550142"/>
            <a:ext cx="34980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 smtClean="0">
                <a:solidFill>
                  <a:srgbClr val="FF0000"/>
                </a:solidFill>
              </a:rPr>
              <a:t>Mapper</a:t>
            </a:r>
            <a:endParaRPr lang="it-IT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4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Words>408</Words>
  <Application>Microsoft Macintosh PowerPoint</Application>
  <PresentationFormat>Widescreen</PresentationFormat>
  <Paragraphs>120</Paragraphs>
  <Slides>19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8" baseType="lpstr">
      <vt:lpstr>Anonymous Pro</vt:lpstr>
      <vt:lpstr>Calibri</vt:lpstr>
      <vt:lpstr>Calibri</vt:lpstr>
      <vt:lpstr>Monaco</vt:lpstr>
      <vt:lpstr>Times New Roman</vt:lpstr>
      <vt:lpstr>Wingdings</vt:lpstr>
      <vt:lpstr>Arial</vt:lpstr>
      <vt:lpstr>1_Tema di Office</vt:lpstr>
      <vt:lpstr>Foglio di lavoro di Microsoft Excel</vt:lpstr>
      <vt:lpstr>TCS-ICS: mapping metadata</vt:lpstr>
      <vt:lpstr>Presentazione di PowerPoint</vt:lpstr>
      <vt:lpstr>Presentazione di PowerPoint</vt:lpstr>
      <vt:lpstr>GUI</vt:lpstr>
      <vt:lpstr>Presentazione di PowerPoint</vt:lpstr>
      <vt:lpstr>Presentazione di PowerPoint</vt:lpstr>
      <vt:lpstr>Presentazione di PowerPoint</vt:lpstr>
      <vt:lpstr>XML example</vt:lpstr>
      <vt:lpstr>Presentazione di PowerPoint</vt:lpstr>
      <vt:lpstr>Presentazione di PowerPoint</vt:lpstr>
      <vt:lpstr>Presentazione di PowerPoint</vt:lpstr>
      <vt:lpstr>Presentazione di PowerPoint</vt:lpstr>
      <vt:lpstr>TODOs</vt:lpstr>
      <vt:lpstr>Tools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TCS-ICS: mapping metadata</dc:title>
  <dc:creator>Daniele Bailo</dc:creator>
  <cp:lastModifiedBy>Daniele Bailo</cp:lastModifiedBy>
  <cp:revision>20</cp:revision>
  <dcterms:created xsi:type="dcterms:W3CDTF">2017-06-05T13:04:23Z</dcterms:created>
  <dcterms:modified xsi:type="dcterms:W3CDTF">2017-06-14T13:54:10Z</dcterms:modified>
</cp:coreProperties>
</file>